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4" r:id="rId4"/>
    <p:sldId id="26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54" d="100"/>
          <a:sy n="54" d="100"/>
        </p:scale>
        <p:origin x="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503583"/>
            <a:ext cx="10670488" cy="949279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PPP Task Force on </a:t>
            </a:r>
            <a:r>
              <a:rPr lang="en-US" sz="30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Agro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-Chemicals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2017183"/>
            <a:ext cx="9971794" cy="4337234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b="1" dirty="0"/>
              <a:t>Co-chairs:</a:t>
            </a: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b="1" dirty="0"/>
              <a:t>Members</a:t>
            </a:r>
            <a:r>
              <a:rPr lang="vi-VN" b="1" dirty="0"/>
              <a:t>: </a:t>
            </a:r>
            <a:r>
              <a:rPr lang="en-US" dirty="0">
                <a:cs typeface="Arial" panose="020B0604020202020204" pitchFamily="34" charset="0"/>
              </a:rPr>
              <a:t>Public &amp; private (Science for a better life, Dow AgroSciences, Unilever, etc.)</a:t>
            </a:r>
          </a:p>
          <a:p>
            <a:pPr algn="l"/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337" y="2626646"/>
            <a:ext cx="3065317" cy="7120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1ADF75F-4EE8-4CA7-8E5D-5CD0411EDB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383" y="2626646"/>
            <a:ext cx="1131035" cy="11310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186" y="2625487"/>
            <a:ext cx="2190476" cy="904762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79F189C-A6BF-40B6-B976-4A7DC963DFFD}"/>
              </a:ext>
            </a:extLst>
          </p:cNvPr>
          <p:cNvSpPr/>
          <p:nvPr/>
        </p:nvSpPr>
        <p:spPr>
          <a:xfrm>
            <a:off x="4996070" y="3757681"/>
            <a:ext cx="2107095" cy="49626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Plant Protection Department (PPD)</a:t>
            </a:r>
          </a:p>
        </p:txBody>
      </p:sp>
    </p:spTree>
    <p:extLst>
      <p:ext uri="{BB962C8B-B14F-4D97-AF65-F5344CB8AC3E}">
        <p14:creationId xmlns:p14="http://schemas.microsoft.com/office/powerpoint/2010/main" val="2442226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602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Key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104" y="1253331"/>
            <a:ext cx="6728792" cy="4351338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2000" b="1" dirty="0">
                <a:latin typeface="Calibri "/>
              </a:rPr>
              <a:t>National Sustainability Curriculum </a:t>
            </a:r>
            <a:r>
              <a:rPr lang="en-US" sz="2000" dirty="0">
                <a:latin typeface="Calibri "/>
              </a:rPr>
              <a:t>for: tea, coffee, pepper</a:t>
            </a:r>
          </a:p>
          <a:p>
            <a:pPr marL="514350" indent="-514350">
              <a:buAutoNum type="arabicPeriod"/>
            </a:pPr>
            <a:r>
              <a:rPr lang="en-US" sz="2000" b="1" dirty="0">
                <a:latin typeface="Calibri "/>
              </a:rPr>
              <a:t>Field-level projects</a:t>
            </a:r>
            <a:endParaRPr lang="en-GB" sz="2000" b="1" dirty="0">
              <a:latin typeface="Calibri "/>
            </a:endParaRPr>
          </a:p>
          <a:p>
            <a:pPr marL="0" indent="0">
              <a:buNone/>
            </a:pPr>
            <a:r>
              <a:rPr lang="en-GB" sz="2000" dirty="0">
                <a:latin typeface="Calibri "/>
              </a:rPr>
              <a:t>2.1. Project on </a:t>
            </a:r>
            <a:r>
              <a:rPr lang="en-GB" sz="2000" dirty="0" err="1">
                <a:latin typeface="Calibri "/>
              </a:rPr>
              <a:t>Agro</a:t>
            </a:r>
            <a:r>
              <a:rPr lang="en-GB" sz="2000" dirty="0">
                <a:latin typeface="Calibri "/>
              </a:rPr>
              <a:t>-chemical Management in Tea Production</a:t>
            </a:r>
            <a:endParaRPr lang="en-GB" dirty="0">
              <a:latin typeface="Calibri "/>
            </a:endParaRPr>
          </a:p>
          <a:p>
            <a:pPr lvl="2"/>
            <a:r>
              <a:rPr lang="en-US" dirty="0">
                <a:latin typeface="Calibri "/>
              </a:rPr>
              <a:t>Issue certificates for 12 Agri-team models</a:t>
            </a:r>
          </a:p>
          <a:p>
            <a:pPr lvl="2"/>
            <a:r>
              <a:rPr lang="en-US" dirty="0">
                <a:latin typeface="Calibri "/>
              </a:rPr>
              <a:t>Guiding the establishment of plant protection team models.</a:t>
            </a:r>
          </a:p>
          <a:p>
            <a:pPr marL="0" indent="0">
              <a:buNone/>
            </a:pPr>
            <a:r>
              <a:rPr lang="en-GB" sz="2000" dirty="0">
                <a:latin typeface="Calibri "/>
              </a:rPr>
              <a:t>2.2. Project on </a:t>
            </a:r>
            <a:r>
              <a:rPr lang="en-GB" sz="2000" dirty="0" err="1">
                <a:latin typeface="Calibri "/>
              </a:rPr>
              <a:t>Agro</a:t>
            </a:r>
            <a:r>
              <a:rPr lang="en-GB" sz="2000" dirty="0">
                <a:latin typeface="Calibri "/>
              </a:rPr>
              <a:t>-chemical Management in Pepper and </a:t>
            </a:r>
            <a:r>
              <a:rPr lang="en-GB" sz="2000">
                <a:latin typeface="Calibri "/>
              </a:rPr>
              <a:t>Coffee Production</a:t>
            </a:r>
            <a:endParaRPr lang="en-GB" sz="2000" dirty="0">
              <a:latin typeface="Calibri "/>
            </a:endParaRPr>
          </a:p>
          <a:p>
            <a:pPr lvl="2"/>
            <a:r>
              <a:rPr lang="en-US" dirty="0">
                <a:latin typeface="Calibri "/>
              </a:rPr>
              <a:t>A cooperative of</a:t>
            </a:r>
            <a:r>
              <a:rPr lang="en-GB" dirty="0">
                <a:latin typeface="Calibri "/>
              </a:rPr>
              <a:t> 156 members, </a:t>
            </a:r>
            <a:r>
              <a:rPr lang="en-US" dirty="0">
                <a:latin typeface="Calibri "/>
              </a:rPr>
              <a:t>partnered with companies</a:t>
            </a:r>
          </a:p>
          <a:p>
            <a:pPr lvl="2"/>
            <a:r>
              <a:rPr lang="en-GB" dirty="0">
                <a:latin typeface="Calibri "/>
              </a:rPr>
              <a:t>Circumscribe 70ha producing sustainable coffee and pepper (organic area and using non-banned agrochemicals)</a:t>
            </a:r>
            <a:endParaRPr lang="en-US" dirty="0">
              <a:latin typeface="Calibri "/>
            </a:endParaRPr>
          </a:p>
          <a:p>
            <a:pPr lvl="2"/>
            <a:r>
              <a:rPr lang="en-US" dirty="0">
                <a:latin typeface="Calibri "/>
              </a:rPr>
              <a:t>Pilot </a:t>
            </a:r>
            <a:r>
              <a:rPr lang="en-US" dirty="0" err="1">
                <a:latin typeface="Calibri "/>
              </a:rPr>
              <a:t>agri</a:t>
            </a:r>
            <a:r>
              <a:rPr lang="en-US" dirty="0">
                <a:latin typeface="Calibri "/>
              </a:rPr>
              <a:t>-teams providing commercial services and consultancy services of applying agrochemical products</a:t>
            </a:r>
          </a:p>
          <a:p>
            <a:pPr marL="0" indent="0">
              <a:buNone/>
            </a:pPr>
            <a:r>
              <a:rPr lang="en-US" sz="2000" b="1" dirty="0">
                <a:latin typeface="Calibri "/>
              </a:rPr>
              <a:t>3. Develop </a:t>
            </a:r>
            <a:r>
              <a:rPr lang="en-US" sz="2000" b="1" dirty="0" err="1">
                <a:latin typeface="Calibri "/>
              </a:rPr>
              <a:t>Agro</a:t>
            </a:r>
            <a:r>
              <a:rPr lang="en-US" sz="2000" b="1" dirty="0">
                <a:latin typeface="Calibri "/>
              </a:rPr>
              <a:t>-chemical Management Software</a:t>
            </a:r>
          </a:p>
          <a:p>
            <a:pPr marL="0" indent="0">
              <a:buNone/>
            </a:pPr>
            <a:endParaRPr lang="en-US" sz="2000" dirty="0">
              <a:latin typeface="Calibri "/>
            </a:endParaRPr>
          </a:p>
          <a:p>
            <a:endParaRPr lang="en-US" sz="2000" dirty="0">
              <a:latin typeface="Calibri "/>
            </a:endParaRPr>
          </a:p>
        </p:txBody>
      </p:sp>
      <p:pic>
        <p:nvPicPr>
          <p:cNvPr id="4" name="Picture 3" descr="download.png">
            <a:extLst>
              <a:ext uri="{FF2B5EF4-FFF2-40B4-BE49-F238E27FC236}">
                <a16:creationId xmlns:a16="http://schemas.microsoft.com/office/drawing/2014/main" id="{338DA29C-D08F-4A97-B93A-D867D4A5544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8045" y="0"/>
            <a:ext cx="4583955" cy="3244822"/>
          </a:xfrm>
          <a:prstGeom prst="rect">
            <a:avLst/>
          </a:prstGeom>
        </p:spPr>
      </p:pic>
      <p:pic>
        <p:nvPicPr>
          <p:cNvPr id="5" name="Picture 6" descr="Image result for Spices">
            <a:extLst>
              <a:ext uri="{FF2B5EF4-FFF2-40B4-BE49-F238E27FC236}">
                <a16:creationId xmlns:a16="http://schemas.microsoft.com/office/drawing/2014/main" id="{A26F8CC4-1969-4BEC-848A-E21B5F5C1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4673" y="4901343"/>
            <a:ext cx="2468880" cy="1828800"/>
          </a:xfrm>
          <a:prstGeom prst="rect">
            <a:avLst/>
          </a:prstGeom>
          <a:noFill/>
        </p:spPr>
      </p:pic>
      <p:pic>
        <p:nvPicPr>
          <p:cNvPr id="6" name="Picture 2" descr="Image result for Coffee">
            <a:extLst>
              <a:ext uri="{FF2B5EF4-FFF2-40B4-BE49-F238E27FC236}">
                <a16:creationId xmlns:a16="http://schemas.microsoft.com/office/drawing/2014/main" id="{5FC3C4DA-695B-42A7-BC12-731B2652A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98496" y="3244822"/>
            <a:ext cx="2438400" cy="18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8253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2945" y="5310986"/>
            <a:ext cx="4508084" cy="236908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Improve the demo software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Consult with </a:t>
            </a:r>
            <a:r>
              <a:rPr lang="en-US" sz="1800" dirty="0" err="1"/>
              <a:t>DakLak</a:t>
            </a:r>
            <a:r>
              <a:rPr lang="en-US" sz="1800" dirty="0"/>
              <a:t> Plant Protection Department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Pilot among Cu </a:t>
            </a:r>
            <a:r>
              <a:rPr lang="en-US" sz="1800" dirty="0" err="1"/>
              <a:t>M'gar</a:t>
            </a:r>
            <a:r>
              <a:rPr lang="en-US" sz="1800" dirty="0"/>
              <a:t> farmers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9" y="2567458"/>
            <a:ext cx="1802725" cy="3837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125" y="2731252"/>
            <a:ext cx="1864164" cy="36733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714" y="2731252"/>
            <a:ext cx="1779327" cy="36733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697" y="2731252"/>
            <a:ext cx="1913302" cy="36733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031" y="2847710"/>
            <a:ext cx="4314686" cy="247742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BB39ED-CF4D-49FA-A102-32D4C7EFEFFE}"/>
              </a:ext>
            </a:extLst>
          </p:cNvPr>
          <p:cNvSpPr/>
          <p:nvPr/>
        </p:nvSpPr>
        <p:spPr>
          <a:xfrm>
            <a:off x="3668758" y="2349415"/>
            <a:ext cx="4309051" cy="4982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TIẾN ĐỘ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F39F72-EFB6-42F0-930E-87D42F0166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079" y="-30707"/>
            <a:ext cx="6635128" cy="279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94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44659"/>
            <a:ext cx="3949146" cy="609669"/>
          </a:xfrm>
        </p:spPr>
        <p:txBody>
          <a:bodyPr>
            <a:normAutofit/>
          </a:bodyPr>
          <a:lstStyle/>
          <a:p>
            <a:r>
              <a:rPr lang="en-US" sz="3200" b="1" dirty="0"/>
              <a:t>Recommendations</a:t>
            </a:r>
            <a:endParaRPr lang="en-US" sz="3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8495" y="954328"/>
            <a:ext cx="7394132" cy="55590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Adding “</a:t>
            </a:r>
            <a:r>
              <a:rPr lang="en-US" sz="2600" b="1" dirty="0"/>
              <a:t>fertilizers</a:t>
            </a:r>
            <a:r>
              <a:rPr lang="en-US" sz="2600" dirty="0"/>
              <a:t>” into the Task Force’s working agenda starting from 2018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MARD approves and allocates funds to maintain and promote the application of the “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Pesticide Search Software”</a:t>
            </a:r>
            <a:endParaRPr lang="vi-VN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</a:rPr>
              <a:t> Coordinating to organize public-private dialogues </a:t>
            </a:r>
            <a:r>
              <a:rPr lang="en-US" sz="2600" dirty="0"/>
              <a:t>on policy advocacy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Connecting with other donors to streamline the implementation, policy advocacy, and match-making between partners</a:t>
            </a:r>
          </a:p>
          <a:p>
            <a:pPr>
              <a:buFont typeface="Wingdings" panose="05000000000000000000" pitchFamily="2" charset="2"/>
              <a:buChar char="Ø"/>
            </a:pPr>
            <a:endParaRPr lang="vi-VN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B3D3E4-502F-4AD0-AC1A-166A8720E8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2646" y="-81896"/>
            <a:ext cx="2266950" cy="2019300"/>
          </a:xfrm>
          <a:prstGeom prst="rect">
            <a:avLst/>
          </a:prstGeom>
        </p:spPr>
      </p:pic>
      <p:pic>
        <p:nvPicPr>
          <p:cNvPr id="8" name="Picture 7" descr="A person in a blue shirt&#10;&#10;Description generated with high confidence">
            <a:extLst>
              <a:ext uri="{FF2B5EF4-FFF2-40B4-BE49-F238E27FC236}">
                <a16:creationId xmlns:a16="http://schemas.microsoft.com/office/drawing/2014/main" id="{3EACFA72-7342-470F-9396-0F22BC7393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1850"/>
            <a:ext cx="2601695" cy="173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734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</vt:lpstr>
      <vt:lpstr>Calibri Light</vt:lpstr>
      <vt:lpstr>Wingdings</vt:lpstr>
      <vt:lpstr>Office Theme</vt:lpstr>
      <vt:lpstr>PPP Task Force on Agro-Chemicals</vt:lpstr>
      <vt:lpstr>Key Activities</vt:lpstr>
      <vt:lpstr>PowerPoint Presentation</vt:lpstr>
      <vt:lpstr>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PC</cp:lastModifiedBy>
  <cp:revision>39</cp:revision>
  <dcterms:created xsi:type="dcterms:W3CDTF">2018-08-08T16:35:16Z</dcterms:created>
  <dcterms:modified xsi:type="dcterms:W3CDTF">2018-08-14T02:59:19Z</dcterms:modified>
</cp:coreProperties>
</file>